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0" r:id="rId2"/>
    <p:sldId id="261" r:id="rId3"/>
  </p:sldIdLst>
  <p:sldSz cx="6858000" cy="9906000" type="A4"/>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94813ED-C7D3-4F86-9879-AFD9550B017B}">
          <p14:sldIdLst>
            <p14:sldId id="260"/>
          </p14:sldIdLst>
        </p14:section>
        <p14:section name="タイトルなしのセクション" id="{A9837A18-AB57-4548-BB70-B1B3EABDF614}">
          <p14:sldIdLst>
            <p14:sldId id="261"/>
          </p14:sldIdLst>
        </p14:section>
      </p14:sectionLst>
    </p:ext>
    <p:ext uri="{EFAFB233-063F-42B5-8137-9DF3F51BA10A}">
      <p15:sldGuideLst xmlns:p15="http://schemas.microsoft.com/office/powerpoint/2012/main">
        <p15:guide id="1" orient="horz" pos="2258"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333" autoAdjust="0"/>
  </p:normalViewPr>
  <p:slideViewPr>
    <p:cSldViewPr snapToGrid="0" showGuides="1">
      <p:cViewPr varScale="1">
        <p:scale>
          <a:sx n="76" d="100"/>
          <a:sy n="76" d="100"/>
        </p:scale>
        <p:origin x="3198" y="90"/>
      </p:cViewPr>
      <p:guideLst>
        <p:guide orient="horz" pos="2258"/>
        <p:guide pos="2183"/>
      </p:guideLst>
    </p:cSldViewPr>
  </p:slideViewPr>
  <p:outlineViewPr>
    <p:cViewPr>
      <p:scale>
        <a:sx n="33" d="100"/>
        <a:sy n="33" d="100"/>
      </p:scale>
      <p:origin x="0" y="-2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3754" cy="496644"/>
          </a:xfrm>
          <a:prstGeom prst="rect">
            <a:avLst/>
          </a:prstGeom>
        </p:spPr>
        <p:txBody>
          <a:bodyPr vert="horz" lIns="91038" tIns="45519" rIns="91038" bIns="4551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35356" y="0"/>
            <a:ext cx="2933754" cy="496644"/>
          </a:xfrm>
          <a:prstGeom prst="rect">
            <a:avLst/>
          </a:prstGeom>
        </p:spPr>
        <p:txBody>
          <a:bodyPr vert="horz" lIns="91038" tIns="45519" rIns="91038" bIns="45519" rtlCol="0"/>
          <a:lstStyle>
            <a:lvl1pPr algn="r">
              <a:defRPr sz="1200"/>
            </a:lvl1pPr>
          </a:lstStyle>
          <a:p>
            <a:fld id="{129FC6AB-F6EA-4F50-872E-A4560CE3BAA2}" type="datetimeFigureOut">
              <a:rPr kumimoji="1" lang="ja-JP" altLang="en-US" smtClean="0"/>
              <a:t>2024/4/15</a:t>
            </a:fld>
            <a:endParaRPr kumimoji="1" lang="ja-JP" altLang="en-US" dirty="0"/>
          </a:p>
        </p:txBody>
      </p:sp>
      <p:sp>
        <p:nvSpPr>
          <p:cNvPr id="4" name="スライド イメージ プレースホルダー 3"/>
          <p:cNvSpPr>
            <a:spLocks noGrp="1" noRot="1" noChangeAspect="1"/>
          </p:cNvSpPr>
          <p:nvPr>
            <p:ph type="sldImg" idx="2"/>
          </p:nvPr>
        </p:nvSpPr>
        <p:spPr>
          <a:xfrm>
            <a:off x="2228850" y="1238250"/>
            <a:ext cx="2312988" cy="3341688"/>
          </a:xfrm>
          <a:prstGeom prst="rect">
            <a:avLst/>
          </a:prstGeom>
          <a:noFill/>
          <a:ln w="12700">
            <a:solidFill>
              <a:prstClr val="black"/>
            </a:solidFill>
          </a:ln>
        </p:spPr>
        <p:txBody>
          <a:bodyPr vert="horz" lIns="91038" tIns="45519" rIns="91038" bIns="45519" rtlCol="0" anchor="ctr"/>
          <a:lstStyle/>
          <a:p>
            <a:endParaRPr lang="ja-JP" altLang="en-US" dirty="0"/>
          </a:p>
        </p:txBody>
      </p:sp>
      <p:sp>
        <p:nvSpPr>
          <p:cNvPr id="5" name="ノート プレースホルダー 4"/>
          <p:cNvSpPr>
            <a:spLocks noGrp="1"/>
          </p:cNvSpPr>
          <p:nvPr>
            <p:ph type="body" sz="quarter" idx="3"/>
          </p:nvPr>
        </p:nvSpPr>
        <p:spPr>
          <a:xfrm>
            <a:off x="677385" y="4765567"/>
            <a:ext cx="5415919" cy="3898812"/>
          </a:xfrm>
          <a:prstGeom prst="rect">
            <a:avLst/>
          </a:prstGeom>
        </p:spPr>
        <p:txBody>
          <a:bodyPr vert="horz" lIns="91038" tIns="45519" rIns="91038" bIns="455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06182"/>
            <a:ext cx="2933754" cy="496644"/>
          </a:xfrm>
          <a:prstGeom prst="rect">
            <a:avLst/>
          </a:prstGeom>
        </p:spPr>
        <p:txBody>
          <a:bodyPr vert="horz" lIns="91038" tIns="45519" rIns="91038" bIns="4551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35356" y="9406182"/>
            <a:ext cx="2933754" cy="496644"/>
          </a:xfrm>
          <a:prstGeom prst="rect">
            <a:avLst/>
          </a:prstGeom>
        </p:spPr>
        <p:txBody>
          <a:bodyPr vert="horz" lIns="91038" tIns="45519" rIns="91038" bIns="45519" rtlCol="0" anchor="b"/>
          <a:lstStyle>
            <a:lvl1pPr algn="r">
              <a:defRPr sz="1200"/>
            </a:lvl1pPr>
          </a:lstStyle>
          <a:p>
            <a:fld id="{43FAC196-C128-438A-9834-E70061433D8A}" type="slidenum">
              <a:rPr kumimoji="1" lang="ja-JP" altLang="en-US" smtClean="0"/>
              <a:t>‹#›</a:t>
            </a:fld>
            <a:endParaRPr kumimoji="1" lang="ja-JP" altLang="en-US" dirty="0"/>
          </a:p>
        </p:txBody>
      </p:sp>
    </p:spTree>
    <p:extLst>
      <p:ext uri="{BB962C8B-B14F-4D97-AF65-F5344CB8AC3E}">
        <p14:creationId xmlns:p14="http://schemas.microsoft.com/office/powerpoint/2010/main" val="36717260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FAC196-C128-438A-9834-E70061433D8A}" type="slidenum">
              <a:rPr kumimoji="1" lang="ja-JP" altLang="en-US" smtClean="0"/>
              <a:t>2</a:t>
            </a:fld>
            <a:endParaRPr kumimoji="1" lang="ja-JP" altLang="en-US" dirty="0"/>
          </a:p>
        </p:txBody>
      </p:sp>
    </p:spTree>
    <p:extLst>
      <p:ext uri="{BB962C8B-B14F-4D97-AF65-F5344CB8AC3E}">
        <p14:creationId xmlns:p14="http://schemas.microsoft.com/office/powerpoint/2010/main" val="510035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64598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323843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250985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126152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8978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35672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123261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208309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21808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953763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6AA0E1-6B21-42F0-B8B1-075F695305CC}" type="datetimeFigureOut">
              <a:rPr kumimoji="1" lang="ja-JP" altLang="en-US" smtClean="0"/>
              <a:t>2024/4/15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240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96AA0E1-6B21-42F0-B8B1-075F695305CC}" type="datetimeFigureOut">
              <a:rPr kumimoji="1" lang="ja-JP" altLang="en-US" smtClean="0"/>
              <a:t>2024/4/15</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3601FD-94A0-4243-AA7A-C8513E1BD238}" type="slidenum">
              <a:rPr kumimoji="1" lang="ja-JP" altLang="en-US" smtClean="0"/>
              <a:t>‹#›</a:t>
            </a:fld>
            <a:endParaRPr kumimoji="1" lang="ja-JP" altLang="en-US" dirty="0"/>
          </a:p>
        </p:txBody>
      </p:sp>
    </p:spTree>
    <p:extLst>
      <p:ext uri="{BB962C8B-B14F-4D97-AF65-F5344CB8AC3E}">
        <p14:creationId xmlns:p14="http://schemas.microsoft.com/office/powerpoint/2010/main" val="13666707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ref.shimane.lg.jp/gakkokikaku/syougaku.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3021" y="191094"/>
            <a:ext cx="6679899" cy="783193"/>
          </a:xfrm>
          <a:prstGeom prst="roundRect">
            <a:avLst/>
          </a:prstGeom>
          <a:solidFill>
            <a:schemeClr val="bg1"/>
          </a:solidFill>
          <a:ln>
            <a:solidFill>
              <a:schemeClr val="accent1">
                <a:lumMod val="75000"/>
              </a:schemeClr>
            </a:solidFill>
          </a:ln>
        </p:spPr>
        <p:txBody>
          <a:bodyPr wrap="square" rtlCol="0">
            <a:spAutoFit/>
          </a:bodyPr>
          <a:lstStyle/>
          <a:p>
            <a:pPr algn="ctr"/>
            <a:r>
              <a:rPr kumimoji="1" lang="ja-JP" altLang="en-US" sz="2000" b="1" dirty="0" smtClean="0">
                <a:effectLst>
                  <a:outerShdw blurRad="38100" dist="38100" dir="2700000" algn="tl">
                    <a:srgbClr val="000000">
                      <a:alpha val="43137"/>
                    </a:srgbClr>
                  </a:outerShdw>
                </a:effectLst>
              </a:rPr>
              <a:t>「島根県奨学のための給付金（新入生前倒し給付）」</a:t>
            </a:r>
            <a:endParaRPr kumimoji="1" lang="en-US" altLang="ja-JP" sz="2000" b="1" dirty="0" smtClean="0">
              <a:effectLst>
                <a:outerShdw blurRad="38100" dist="38100" dir="2700000" algn="tl">
                  <a:srgbClr val="000000">
                    <a:alpha val="43137"/>
                  </a:srgbClr>
                </a:outerShdw>
              </a:effectLst>
            </a:endParaRPr>
          </a:p>
          <a:p>
            <a:pPr algn="ctr"/>
            <a:r>
              <a:rPr kumimoji="1" lang="ja-JP" altLang="en-US" sz="2000" b="1" dirty="0" smtClean="0">
                <a:effectLst>
                  <a:outerShdw blurRad="38100" dist="38100" dir="2700000" algn="tl">
                    <a:srgbClr val="000000">
                      <a:alpha val="43137"/>
                    </a:srgbClr>
                  </a:outerShdw>
                </a:effectLst>
              </a:rPr>
              <a:t>申請案内</a:t>
            </a:r>
            <a:endParaRPr kumimoji="1" lang="en-US" altLang="ja-JP" sz="2000" b="1" dirty="0" smtClean="0">
              <a:effectLst>
                <a:outerShdw blurRad="38100" dist="38100" dir="2700000" algn="tl">
                  <a:srgbClr val="000000">
                    <a:alpha val="43137"/>
                  </a:srgbClr>
                </a:outerShdw>
              </a:effectLst>
            </a:endParaRPr>
          </a:p>
        </p:txBody>
      </p:sp>
      <p:sp>
        <p:nvSpPr>
          <p:cNvPr id="2" name="テキスト ボックス 1"/>
          <p:cNvSpPr txBox="1"/>
          <p:nvPr/>
        </p:nvSpPr>
        <p:spPr>
          <a:xfrm>
            <a:off x="154828" y="1049564"/>
            <a:ext cx="6609160" cy="430887"/>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奨学のための給付金制度は、授業料以外の教育費負担を軽減するための</a:t>
            </a:r>
            <a:r>
              <a:rPr kumimoji="1" lang="ja-JP" altLang="en-US" sz="1100" b="1" u="sng" dirty="0" smtClean="0">
                <a:latin typeface="HGPｺﾞｼｯｸE" panose="020B0900000000000000" pitchFamily="50" charset="-128"/>
                <a:ea typeface="HGPｺﾞｼｯｸE" panose="020B0900000000000000" pitchFamily="50" charset="-128"/>
              </a:rPr>
              <a:t>返還不要の給付金</a:t>
            </a:r>
            <a:r>
              <a:rPr kumimoji="1" lang="ja-JP" altLang="en-US" sz="1100" dirty="0" smtClean="0">
                <a:latin typeface="HG丸ｺﾞｼｯｸM-PRO" panose="020F0600000000000000" pitchFamily="50" charset="-128"/>
                <a:ea typeface="HG丸ｺﾞｼｯｸM-PRO" panose="020F0600000000000000" pitchFamily="50" charset="-128"/>
              </a:rPr>
              <a:t>です。</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受給を希望される方は、下記に従って、申請書類を提出してください。</a:t>
            </a:r>
            <a:endParaRPr kumimoji="1" lang="ja-JP" altLang="en-US" sz="1100" dirty="0">
              <a:latin typeface="HG丸ｺﾞｼｯｸM-PRO" panose="020F0600000000000000" pitchFamily="50" charset="-128"/>
              <a:ea typeface="HG丸ｺﾞｼｯｸM-PRO" panose="020F0600000000000000" pitchFamily="50" charset="-128"/>
            </a:endParaRPr>
          </a:p>
        </p:txBody>
      </p:sp>
      <p:grpSp>
        <p:nvGrpSpPr>
          <p:cNvPr id="38" name="グループ化 37"/>
          <p:cNvGrpSpPr/>
          <p:nvPr/>
        </p:nvGrpSpPr>
        <p:grpSpPr>
          <a:xfrm>
            <a:off x="69207" y="1568717"/>
            <a:ext cx="6715899" cy="2693255"/>
            <a:chOff x="35624" y="1756091"/>
            <a:chExt cx="6715899" cy="2389560"/>
          </a:xfrm>
        </p:grpSpPr>
        <p:sp>
          <p:nvSpPr>
            <p:cNvPr id="8" name="テキスト ボックス 7"/>
            <p:cNvSpPr txBox="1"/>
            <p:nvPr/>
          </p:nvSpPr>
          <p:spPr>
            <a:xfrm>
              <a:off x="47251" y="2616452"/>
              <a:ext cx="6704272" cy="1529199"/>
            </a:xfrm>
            <a:prstGeom prst="rect">
              <a:avLst/>
            </a:prstGeom>
            <a:noFill/>
            <a:ln>
              <a:solidFill>
                <a:schemeClr val="tx1"/>
              </a:solidFill>
              <a:prstDash val="dash"/>
            </a:ln>
          </p:spPr>
          <p:txBody>
            <a:bodyPr wrap="square" rtlCol="0">
              <a:spAutoFit/>
            </a:bodyPr>
            <a:lstStyle/>
            <a:p>
              <a:r>
                <a:rPr kumimoji="1" lang="ja-JP" altLang="en-US" sz="1200" dirty="0" smtClean="0"/>
                <a:t>　１　令和６年４月に国公立高等学校等に入学した</a:t>
              </a:r>
              <a:r>
                <a:rPr kumimoji="1" lang="ja-JP" altLang="en-US" sz="1200" dirty="0" smtClean="0">
                  <a:latin typeface="+mn-ea"/>
                </a:rPr>
                <a:t>生徒の保護者等であること。</a:t>
              </a:r>
              <a:endParaRPr kumimoji="1" lang="en-US" altLang="ja-JP" sz="1200" dirty="0" smtClean="0">
                <a:latin typeface="+mn-ea"/>
              </a:endParaRPr>
            </a:p>
            <a:p>
              <a:r>
                <a:rPr kumimoji="1" lang="ja-JP" altLang="en-US" sz="1200" dirty="0" smtClean="0">
                  <a:latin typeface="+mn-ea"/>
                </a:rPr>
                <a:t>　２　生徒が高等学校等就学支援金・学び直し支援金・専攻科修学支援金の受給資格を有して</a:t>
              </a:r>
              <a:endParaRPr kumimoji="1" lang="en-US" altLang="ja-JP" sz="1200" dirty="0" smtClean="0">
                <a:latin typeface="+mn-ea"/>
              </a:endParaRPr>
            </a:p>
            <a:p>
              <a:r>
                <a:rPr kumimoji="1" lang="ja-JP" altLang="en-US" sz="1200" dirty="0" smtClean="0">
                  <a:latin typeface="+mn-ea"/>
                </a:rPr>
                <a:t>　　いること。</a:t>
              </a:r>
              <a:r>
                <a:rPr kumimoji="1" lang="en-US" altLang="ja-JP" sz="1100" dirty="0" smtClean="0">
                  <a:latin typeface="+mn-ea"/>
                </a:rPr>
                <a:t>※</a:t>
              </a:r>
              <a:r>
                <a:rPr kumimoji="1" lang="ja-JP" altLang="en-US" sz="1100" dirty="0" smtClean="0">
                  <a:latin typeface="+mn-ea"/>
                </a:rPr>
                <a:t>単位制高校で受給資格が「県単就学支援金」のみの場合は対象外となります。</a:t>
              </a:r>
              <a:endParaRPr kumimoji="1" lang="en-US" altLang="ja-JP" sz="1100" dirty="0" smtClean="0">
                <a:latin typeface="+mn-ea"/>
              </a:endParaRPr>
            </a:p>
            <a:p>
              <a:r>
                <a:rPr kumimoji="1" lang="ja-JP" altLang="en-US" sz="1200" dirty="0" smtClean="0">
                  <a:latin typeface="+mn-ea"/>
                </a:rPr>
                <a:t>　３　保護者等が島根県内に住所を有すること</a:t>
              </a:r>
              <a:r>
                <a:rPr kumimoji="1" lang="en-US" altLang="ja-JP" sz="1000" b="1" dirty="0" smtClean="0">
                  <a:latin typeface="HGｺﾞｼｯｸE" panose="020B0909000000000000" pitchFamily="49" charset="-128"/>
                  <a:ea typeface="HGｺﾞｼｯｸE" panose="020B0909000000000000" pitchFamily="49" charset="-128"/>
                </a:rPr>
                <a:t>〈※〉</a:t>
              </a:r>
            </a:p>
            <a:p>
              <a:r>
                <a:rPr kumimoji="1" lang="ja-JP" altLang="en-US" sz="1200" dirty="0" smtClean="0">
                  <a:latin typeface="+mn-ea"/>
                </a:rPr>
                <a:t>　４　</a:t>
              </a:r>
              <a:r>
                <a:rPr kumimoji="1" lang="ja-JP" altLang="en-US" sz="1200" b="1" u="sng" dirty="0" smtClean="0">
                  <a:latin typeface="+mn-ea"/>
                </a:rPr>
                <a:t>生活保護受給世帯、または保護者等全員の令和５年度の県民税・市町村民税の所得割額</a:t>
              </a:r>
              <a:endParaRPr kumimoji="1" lang="en-US" altLang="ja-JP" sz="1200" b="1" u="sng" dirty="0" smtClean="0">
                <a:latin typeface="+mn-ea"/>
              </a:endParaRPr>
            </a:p>
            <a:p>
              <a:r>
                <a:rPr kumimoji="1" lang="ja-JP" altLang="en-US" sz="1200" b="1" dirty="0" smtClean="0">
                  <a:latin typeface="+mn-ea"/>
                </a:rPr>
                <a:t>　　</a:t>
              </a:r>
              <a:r>
                <a:rPr kumimoji="1" lang="ja-JP" altLang="en-US" sz="1200" b="1" u="sng" dirty="0" smtClean="0">
                  <a:latin typeface="+mn-ea"/>
                </a:rPr>
                <a:t>の合計が０円（非課税）</a:t>
              </a:r>
              <a:r>
                <a:rPr kumimoji="1" lang="ja-JP" altLang="en-US" sz="1200" dirty="0" smtClean="0">
                  <a:latin typeface="+mn-ea"/>
                </a:rPr>
                <a:t>であること　。</a:t>
              </a:r>
              <a:endParaRPr kumimoji="1" lang="en-US" altLang="ja-JP" sz="1200" dirty="0" smtClean="0">
                <a:latin typeface="+mn-ea"/>
              </a:endParaRPr>
            </a:p>
            <a:p>
              <a:r>
                <a:rPr kumimoji="1" lang="ja-JP" altLang="en-US" sz="1200" dirty="0" smtClean="0">
                  <a:latin typeface="+mn-ea"/>
                </a:rPr>
                <a:t>　５　生徒が児童福祉法による児童入所施設措置費（見学旅行費又は特別育成費（母子生活支</a:t>
              </a:r>
              <a:endParaRPr kumimoji="1" lang="en-US" altLang="ja-JP" sz="1200" dirty="0" smtClean="0">
                <a:latin typeface="+mn-ea"/>
              </a:endParaRPr>
            </a:p>
            <a:p>
              <a:r>
                <a:rPr kumimoji="1" lang="ja-JP" altLang="en-US" sz="1200" dirty="0" smtClean="0">
                  <a:latin typeface="+mn-ea"/>
                </a:rPr>
                <a:t>　　　援施設の高校生等を除く））の支弁対象でないこと。</a:t>
              </a:r>
              <a:endParaRPr kumimoji="1" lang="en-US" altLang="ja-JP" sz="1200" dirty="0">
                <a:latin typeface="+mn-ea"/>
              </a:endParaRPr>
            </a:p>
            <a:p>
              <a:r>
                <a:rPr kumimoji="1" lang="en-US" altLang="ja-JP" sz="1000" dirty="0" smtClean="0">
                  <a:latin typeface="HGｺﾞｼｯｸE" panose="020B0909000000000000" pitchFamily="49" charset="-128"/>
                  <a:ea typeface="HGｺﾞｼｯｸE" panose="020B0909000000000000" pitchFamily="49" charset="-128"/>
                </a:rPr>
                <a:t>〈※〉</a:t>
              </a:r>
              <a:r>
                <a:rPr kumimoji="1" lang="ja-JP" altLang="en-US" sz="1000" dirty="0" smtClean="0">
                  <a:latin typeface="HGｺﾞｼｯｸE" panose="020B0909000000000000" pitchFamily="49" charset="-128"/>
                  <a:ea typeface="HGｺﾞｼｯｸE" panose="020B0909000000000000" pitchFamily="49" charset="-128"/>
                </a:rPr>
                <a:t>ただし、保護者の中に海外に在住（課税状況を確認できない）者がいる場合は対象外となります</a:t>
              </a:r>
              <a:endParaRPr kumimoji="1" lang="en-US" altLang="ja-JP" sz="1000" dirty="0" smtClean="0">
                <a:latin typeface="HGｺﾞｼｯｸE" panose="020B0909000000000000" pitchFamily="49" charset="-128"/>
                <a:ea typeface="HGｺﾞｼｯｸE" panose="020B0909000000000000" pitchFamily="49" charset="-128"/>
              </a:endParaRPr>
            </a:p>
          </p:txBody>
        </p:sp>
        <p:sp>
          <p:nvSpPr>
            <p:cNvPr id="5" name="正方形/長方形 4"/>
            <p:cNvSpPr/>
            <p:nvPr/>
          </p:nvSpPr>
          <p:spPr>
            <a:xfrm>
              <a:off x="35624" y="1756091"/>
              <a:ext cx="6598962" cy="3621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給付の対象となる方（Ｒ６</a:t>
              </a:r>
              <a:r>
                <a:rPr kumimoji="1" lang="en-US" altLang="ja-JP" dirty="0" smtClean="0">
                  <a:solidFill>
                    <a:schemeClr val="tx1"/>
                  </a:solidFill>
                  <a:latin typeface="ＤＦ特太ゴシック体" panose="020B0509000000000000" pitchFamily="49" charset="-128"/>
                  <a:ea typeface="ＤＦ特太ゴシック体" panose="020B0509000000000000" pitchFamily="49" charset="-128"/>
                </a:rPr>
                <a:t>.</a:t>
              </a:r>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４）</a:t>
              </a:r>
              <a:endParaRPr kumimoji="1" lang="ja-JP" altLang="en-US" dirty="0">
                <a:solidFill>
                  <a:schemeClr val="tx1"/>
                </a:solidFill>
                <a:latin typeface="ＤＦ特太ゴシック体" panose="020B0509000000000000" pitchFamily="49" charset="-128"/>
                <a:ea typeface="ＤＦ特太ゴシック体" panose="020B0509000000000000" pitchFamily="49" charset="-128"/>
              </a:endParaRPr>
            </a:p>
          </p:txBody>
        </p:sp>
      </p:grpSp>
      <p:grpSp>
        <p:nvGrpSpPr>
          <p:cNvPr id="18" name="グループ化 17"/>
          <p:cNvGrpSpPr/>
          <p:nvPr/>
        </p:nvGrpSpPr>
        <p:grpSpPr>
          <a:xfrm>
            <a:off x="86630" y="4342708"/>
            <a:ext cx="6635762" cy="996861"/>
            <a:chOff x="95384" y="4413583"/>
            <a:chExt cx="6635762" cy="996861"/>
          </a:xfrm>
          <a:solidFill>
            <a:schemeClr val="bg1"/>
          </a:solidFill>
        </p:grpSpPr>
        <p:sp>
          <p:nvSpPr>
            <p:cNvPr id="32" name="テキスト ボックス 31"/>
            <p:cNvSpPr txBox="1"/>
            <p:nvPr/>
          </p:nvSpPr>
          <p:spPr>
            <a:xfrm>
              <a:off x="110973" y="4769243"/>
              <a:ext cx="6620173" cy="641201"/>
            </a:xfrm>
            <a:prstGeom prst="rect">
              <a:avLst/>
            </a:prstGeom>
            <a:grpFill/>
            <a:ln>
              <a:noFill/>
              <a:prstDash val="dash"/>
            </a:ln>
          </p:spPr>
          <p:txBody>
            <a:bodyPr wrap="square" rtlCol="0">
              <a:spAutoFit/>
            </a:bodyPr>
            <a:lstStyle/>
            <a:p>
              <a:pPr algn="ctr"/>
              <a:r>
                <a:rPr kumimoji="1" lang="ja-JP" altLang="en-US" b="1" dirty="0" smtClean="0">
                  <a:latin typeface="ＤＨＰ特太ゴシック体" panose="020B0500000000000000" pitchFamily="50" charset="-128"/>
                  <a:ea typeface="ＤＨＰ特太ゴシック体" panose="020B0500000000000000" pitchFamily="50" charset="-128"/>
                </a:rPr>
                <a:t>８，０７５円～３５，９２５円（生徒一人当たり）</a:t>
              </a:r>
              <a:endParaRPr kumimoji="1" lang="en-US" altLang="ja-JP" sz="1100" dirty="0" smtClean="0"/>
            </a:p>
            <a:p>
              <a:pPr algn="ctr">
                <a:lnSpc>
                  <a:spcPts val="800"/>
                </a:lnSpc>
              </a:pPr>
              <a:endParaRPr kumimoji="1" lang="en-US" altLang="ja-JP" sz="1100" dirty="0" smtClean="0"/>
            </a:p>
            <a:p>
              <a:pPr algn="ctr"/>
              <a:r>
                <a:rPr kumimoji="1" lang="en-US" altLang="ja-JP" sz="1100" dirty="0" smtClean="0"/>
                <a:t>※</a:t>
              </a:r>
              <a:r>
                <a:rPr kumimoji="1" lang="ja-JP" altLang="en-US" sz="1100" dirty="0" smtClean="0"/>
                <a:t>給付額は申請者の扶養状況等により変わります。詳しくは島根県のホームページでご確認ください。</a:t>
              </a:r>
              <a:endParaRPr kumimoji="1" lang="en-US" altLang="ja-JP" sz="1100" dirty="0" smtClean="0"/>
            </a:p>
          </p:txBody>
        </p:sp>
        <p:sp>
          <p:nvSpPr>
            <p:cNvPr id="31" name="正方形/長方形 30"/>
            <p:cNvSpPr/>
            <p:nvPr/>
          </p:nvSpPr>
          <p:spPr>
            <a:xfrm>
              <a:off x="95384" y="4413583"/>
              <a:ext cx="6591297" cy="36211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前倒し給付額（Ｒ６</a:t>
              </a:r>
              <a:r>
                <a:rPr kumimoji="1" lang="en-US" altLang="ja-JP" dirty="0" smtClean="0">
                  <a:solidFill>
                    <a:schemeClr val="tx1"/>
                  </a:solidFill>
                  <a:latin typeface="ＤＦ特太ゴシック体" panose="020B0509000000000000" pitchFamily="49" charset="-128"/>
                  <a:ea typeface="ＤＦ特太ゴシック体" panose="020B0509000000000000" pitchFamily="49" charset="-128"/>
                </a:rPr>
                <a:t>.</a:t>
              </a:r>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４）</a:t>
              </a:r>
              <a:r>
                <a:rPr kumimoji="1" lang="en-US" altLang="ja-JP" sz="1400" dirty="0">
                  <a:solidFill>
                    <a:schemeClr val="tx1"/>
                  </a:solidFill>
                  <a:latin typeface="ＤＦ特太ゴシック体" panose="020B0509000000000000" pitchFamily="49" charset="-128"/>
                  <a:ea typeface="ＤＦ特太ゴシック体" panose="020B0509000000000000" pitchFamily="49" charset="-128"/>
                </a:rPr>
                <a:t>※</a:t>
              </a:r>
              <a:r>
                <a:rPr kumimoji="1" lang="ja-JP" altLang="en-US" sz="1400" dirty="0">
                  <a:solidFill>
                    <a:schemeClr val="tx1"/>
                  </a:solidFill>
                  <a:latin typeface="ＤＦ特太ゴシック体" panose="020B0509000000000000" pitchFamily="49" charset="-128"/>
                  <a:ea typeface="ＤＦ特太ゴシック体" panose="020B0509000000000000" pitchFamily="49" charset="-128"/>
                </a:rPr>
                <a:t>審査結果及び給付</a:t>
              </a:r>
              <a:r>
                <a:rPr kumimoji="1" lang="ja-JP" altLang="en-US" sz="1400" dirty="0" smtClean="0">
                  <a:solidFill>
                    <a:schemeClr val="tx1"/>
                  </a:solidFill>
                  <a:latin typeface="ＤＦ特太ゴシック体" panose="020B0509000000000000" pitchFamily="49" charset="-128"/>
                  <a:ea typeface="ＤＦ特太ゴシック体" panose="020B0509000000000000" pitchFamily="49" charset="-128"/>
                </a:rPr>
                <a:t>は８月以降を予定</a:t>
              </a:r>
              <a:endParaRPr kumimoji="1" lang="ja-JP" altLang="en-US" sz="1400" dirty="0">
                <a:solidFill>
                  <a:schemeClr val="tx1"/>
                </a:solidFill>
                <a:latin typeface="ＤＦ特太ゴシック体" panose="020B0509000000000000" pitchFamily="49" charset="-128"/>
                <a:ea typeface="ＤＦ特太ゴシック体" panose="020B0509000000000000" pitchFamily="49" charset="-128"/>
              </a:endParaRPr>
            </a:p>
          </p:txBody>
        </p:sp>
      </p:grpSp>
      <p:grpSp>
        <p:nvGrpSpPr>
          <p:cNvPr id="35" name="グループ化 34"/>
          <p:cNvGrpSpPr/>
          <p:nvPr/>
        </p:nvGrpSpPr>
        <p:grpSpPr>
          <a:xfrm>
            <a:off x="102219" y="5394115"/>
            <a:ext cx="6629371" cy="2172799"/>
            <a:chOff x="101311" y="6471892"/>
            <a:chExt cx="6629371" cy="2857467"/>
          </a:xfrm>
        </p:grpSpPr>
        <p:sp>
          <p:nvSpPr>
            <p:cNvPr id="36" name="テキスト ボックス 35"/>
            <p:cNvSpPr txBox="1"/>
            <p:nvPr/>
          </p:nvSpPr>
          <p:spPr>
            <a:xfrm>
              <a:off x="101311" y="6691676"/>
              <a:ext cx="6629371" cy="2637683"/>
            </a:xfrm>
            <a:prstGeom prst="rect">
              <a:avLst/>
            </a:prstGeom>
            <a:noFill/>
            <a:ln>
              <a:noFill/>
              <a:prstDash val="dash"/>
            </a:ln>
          </p:spPr>
          <p:txBody>
            <a:bodyPr wrap="square" rtlCol="0">
              <a:spAutoFit/>
            </a:bodyPr>
            <a:lstStyle/>
            <a:p>
              <a:endParaRPr kumimoji="1" lang="en-US" altLang="ja-JP" sz="1600" b="1" dirty="0" smtClean="0"/>
            </a:p>
            <a:p>
              <a:r>
                <a:rPr kumimoji="1" lang="ja-JP" altLang="en-US" sz="1600" u="sng" dirty="0" smtClean="0">
                  <a:latin typeface="ＤＦ特太ゴシック体" panose="020B0509000000000000" pitchFamily="49" charset="-128"/>
                  <a:ea typeface="ＤＦ特太ゴシック体" panose="020B0509000000000000" pitchFamily="49" charset="-128"/>
                </a:rPr>
                <a:t>（Ａ）生活保護（生業扶助）受給世帯の場合</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b="1" dirty="0" smtClean="0">
                  <a:latin typeface="+mn-ea"/>
                </a:rPr>
                <a:t>　①申請書</a:t>
              </a:r>
              <a:r>
                <a:rPr kumimoji="1" lang="en-US" altLang="ja-JP" sz="1100" b="1" dirty="0" smtClean="0">
                  <a:latin typeface="+mn-ea"/>
                </a:rPr>
                <a:t>〈</a:t>
              </a:r>
              <a:r>
                <a:rPr kumimoji="1" lang="ja-JP" altLang="en-US" sz="1100" b="1" dirty="0" smtClean="0">
                  <a:latin typeface="+mn-ea"/>
                </a:rPr>
                <a:t>様式第１号</a:t>
              </a:r>
              <a:r>
                <a:rPr kumimoji="1" lang="en-US" altLang="ja-JP" sz="1100" b="1" dirty="0" smtClean="0">
                  <a:latin typeface="+mn-ea"/>
                </a:rPr>
                <a:t>〉</a:t>
              </a:r>
              <a:r>
                <a:rPr kumimoji="1" lang="ja-JP" altLang="en-US" sz="1100" b="1" dirty="0" smtClean="0">
                  <a:latin typeface="+mn-ea"/>
                </a:rPr>
                <a:t> </a:t>
              </a:r>
              <a:r>
                <a:rPr kumimoji="1" lang="ja-JP" altLang="en-US" sz="1400" b="1" dirty="0" smtClean="0">
                  <a:latin typeface="+mn-ea"/>
                </a:rPr>
                <a:t>（</a:t>
              </a:r>
              <a:r>
                <a:rPr kumimoji="1" lang="ja-JP" altLang="en-US" sz="1200" dirty="0" smtClean="0">
                  <a:latin typeface="+mn-ea"/>
                </a:rPr>
                <a:t>通帳の写しの貼付が必要）</a:t>
              </a:r>
              <a:endParaRPr kumimoji="1" lang="en-US" altLang="ja-JP" sz="1200" dirty="0">
                <a:latin typeface="+mn-ea"/>
              </a:endParaRPr>
            </a:p>
            <a:p>
              <a:r>
                <a:rPr kumimoji="1" lang="ja-JP" altLang="en-US" sz="1400" b="1" dirty="0" smtClean="0">
                  <a:latin typeface="+mn-ea"/>
                </a:rPr>
                <a:t>　②生活保護受給証明書　</a:t>
              </a:r>
              <a:r>
                <a:rPr kumimoji="1" lang="en-US" altLang="ja-JP" sz="1100" b="1" dirty="0" smtClean="0">
                  <a:latin typeface="+mn-ea"/>
                </a:rPr>
                <a:t>※</a:t>
              </a:r>
              <a:r>
                <a:rPr kumimoji="1" lang="ja-JP" altLang="en-US" sz="1100" b="1" dirty="0" smtClean="0">
                  <a:latin typeface="+mn-ea"/>
                </a:rPr>
                <a:t>各市町村の福祉事務所で発行されます。</a:t>
              </a:r>
              <a:endParaRPr kumimoji="1" lang="en-US" altLang="ja-JP" sz="1100" b="1" dirty="0">
                <a:latin typeface="+mn-ea"/>
              </a:endParaRPr>
            </a:p>
            <a:p>
              <a:pPr>
                <a:lnSpc>
                  <a:spcPts val="1000"/>
                </a:lnSpc>
              </a:pPr>
              <a:endParaRPr kumimoji="1" lang="en-US" altLang="ja-JP" sz="1050" b="1" dirty="0" smtClean="0">
                <a:latin typeface="+mn-ea"/>
              </a:endParaRPr>
            </a:p>
            <a:p>
              <a:r>
                <a:rPr kumimoji="1" lang="ja-JP" altLang="en-US" sz="1600" u="sng" dirty="0" smtClean="0">
                  <a:latin typeface="ＤＦ特太ゴシック体" panose="020B0509000000000000" pitchFamily="49" charset="-128"/>
                  <a:ea typeface="ＤＦ特太ゴシック体" panose="020B0509000000000000" pitchFamily="49" charset="-128"/>
                </a:rPr>
                <a:t>（Ｂ）生活保護受給世帯ではない場合</a:t>
              </a:r>
              <a:endParaRPr kumimoji="1" lang="en-US" altLang="ja-JP" sz="1600" u="sng" dirty="0">
                <a:latin typeface="ＤＦ特太ゴシック体" panose="020B0509000000000000" pitchFamily="49" charset="-128"/>
                <a:ea typeface="ＤＦ特太ゴシック体" panose="020B0509000000000000" pitchFamily="49"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  </a:t>
              </a:r>
              <a:r>
                <a:rPr kumimoji="1" lang="ja-JP" altLang="en-US" sz="1400" b="1" dirty="0" smtClean="0">
                  <a:latin typeface="+mn-ea"/>
                </a:rPr>
                <a:t>①申請書</a:t>
              </a:r>
              <a:r>
                <a:rPr kumimoji="1" lang="en-US" altLang="ja-JP" sz="1100" b="1" dirty="0" smtClean="0">
                  <a:latin typeface="+mn-ea"/>
                </a:rPr>
                <a:t>〈</a:t>
              </a:r>
              <a:r>
                <a:rPr kumimoji="1" lang="ja-JP" altLang="en-US" sz="1100" b="1" dirty="0" smtClean="0">
                  <a:latin typeface="+mn-ea"/>
                </a:rPr>
                <a:t>様式第１号</a:t>
              </a:r>
              <a:r>
                <a:rPr kumimoji="1" lang="en-US" altLang="ja-JP" sz="1100" b="1" dirty="0" smtClean="0">
                  <a:latin typeface="+mn-ea"/>
                </a:rPr>
                <a:t>〉</a:t>
              </a:r>
              <a:r>
                <a:rPr kumimoji="1" lang="ja-JP" altLang="en-US" sz="1200" smtClean="0">
                  <a:latin typeface="+mn-ea"/>
                </a:rPr>
                <a:t>（通帳</a:t>
              </a:r>
              <a:r>
                <a:rPr kumimoji="1" lang="ja-JP" altLang="en-US" sz="1200" dirty="0" smtClean="0">
                  <a:latin typeface="+mn-ea"/>
                </a:rPr>
                <a:t>の写しの貼付が必要）</a:t>
              </a:r>
              <a:endParaRPr kumimoji="1" lang="en-US" altLang="ja-JP" sz="1200" dirty="0" smtClean="0">
                <a:latin typeface="+mn-ea"/>
              </a:endParaRPr>
            </a:p>
            <a:p>
              <a:r>
                <a:rPr kumimoji="1" lang="ja-JP" altLang="en-US" sz="1400" b="1" dirty="0" smtClean="0">
                  <a:latin typeface="+mn-ea"/>
                </a:rPr>
                <a:t>　②</a:t>
              </a:r>
              <a:r>
                <a:rPr kumimoji="1" lang="ja-JP" altLang="en-US" sz="1400" b="1" u="wavy" dirty="0" smtClean="0">
                  <a:latin typeface="+mn-ea"/>
                </a:rPr>
                <a:t>保護者全員の</a:t>
              </a:r>
              <a:r>
                <a:rPr kumimoji="1" lang="ja-JP" altLang="en-US" sz="1400" b="1" dirty="0" smtClean="0">
                  <a:latin typeface="+mn-ea"/>
                </a:rPr>
                <a:t>令和５年度（非）課税証明書類</a:t>
              </a:r>
              <a:r>
                <a:rPr kumimoji="1" lang="ja-JP" altLang="en-US" sz="1200" b="1" dirty="0" smtClean="0">
                  <a:latin typeface="HG丸ｺﾞｼｯｸM-PRO" panose="020F0600000000000000" pitchFamily="50" charset="-128"/>
                  <a:ea typeface="HG丸ｺﾞｼｯｸM-PRO" panose="020F0600000000000000" pitchFamily="50" charset="-128"/>
                </a:rPr>
                <a:t>（</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詳細は裏面）</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en-US" altLang="ja-JP" sz="1200" dirty="0">
                  <a:latin typeface="+mn-ea"/>
                </a:rPr>
                <a:t> </a:t>
              </a:r>
              <a:r>
                <a:rPr kumimoji="1" lang="en-US" altLang="ja-JP" sz="1200" dirty="0" smtClean="0">
                  <a:latin typeface="+mn-ea"/>
                </a:rPr>
                <a:t> ※</a:t>
              </a:r>
              <a:r>
                <a:rPr kumimoji="1" lang="ja-JP" altLang="en-US" sz="1200" dirty="0" smtClean="0">
                  <a:latin typeface="+mn-ea"/>
                </a:rPr>
                <a:t>早期給付のため、今回はマイナンバーではなく課税証明書類でのご提出をお願いします。</a:t>
              </a:r>
              <a:endParaRPr kumimoji="1" lang="en-US" altLang="ja-JP" sz="1200" dirty="0" smtClean="0">
                <a:latin typeface="+mn-ea"/>
              </a:endParaRPr>
            </a:p>
          </p:txBody>
        </p:sp>
        <p:sp>
          <p:nvSpPr>
            <p:cNvPr id="37" name="正方形/長方形 36"/>
            <p:cNvSpPr/>
            <p:nvPr/>
          </p:nvSpPr>
          <p:spPr>
            <a:xfrm>
              <a:off x="108708" y="6471892"/>
              <a:ext cx="6568311" cy="5058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提出書類</a:t>
              </a:r>
              <a:endParaRPr kumimoji="1" lang="ja-JP" altLang="en-US" dirty="0">
                <a:solidFill>
                  <a:schemeClr val="tx1"/>
                </a:solidFill>
                <a:latin typeface="ＤＦ特太ゴシック体" panose="020B0509000000000000" pitchFamily="49" charset="-128"/>
                <a:ea typeface="ＤＦ特太ゴシック体" panose="020B0509000000000000" pitchFamily="49" charset="-128"/>
              </a:endParaRPr>
            </a:p>
          </p:txBody>
        </p:sp>
      </p:grpSp>
      <p:sp>
        <p:nvSpPr>
          <p:cNvPr id="3" name="正方形/長方形 2"/>
          <p:cNvSpPr/>
          <p:nvPr/>
        </p:nvSpPr>
        <p:spPr>
          <a:xfrm>
            <a:off x="61060" y="1768983"/>
            <a:ext cx="6668729" cy="769441"/>
          </a:xfrm>
          <a:prstGeom prst="rect">
            <a:avLst/>
          </a:prstGeom>
        </p:spPr>
        <p:txBody>
          <a:bodyPr wrap="square">
            <a:spAutoFit/>
          </a:bodyPr>
          <a:lstStyle/>
          <a:p>
            <a:endParaRPr kumimoji="1" lang="en-US" altLang="ja-JP" sz="1600" dirty="0">
              <a:latin typeface="+mn-ea"/>
            </a:endParaRPr>
          </a:p>
          <a:p>
            <a:r>
              <a:rPr kumimoji="1" lang="ja-JP" altLang="en-US" sz="1400" dirty="0" smtClean="0">
                <a:latin typeface="HGｺﾞｼｯｸE" panose="020B0909000000000000" pitchFamily="49" charset="-128"/>
                <a:ea typeface="HGｺﾞｼｯｸE" panose="020B0909000000000000" pitchFamily="49" charset="-128"/>
              </a:rPr>
              <a:t>奨学のための給付金を受給するためには、</a:t>
            </a:r>
            <a:r>
              <a:rPr kumimoji="1" lang="ja-JP" altLang="en-US" sz="1400" u="sng" dirty="0" smtClean="0">
                <a:latin typeface="HGｺﾞｼｯｸE" panose="020B0909000000000000" pitchFamily="49" charset="-128"/>
                <a:ea typeface="HGｺﾞｼｯｸE" panose="020B0909000000000000" pitchFamily="49" charset="-128"/>
              </a:rPr>
              <a:t>令和６年４月１日現在</a:t>
            </a:r>
            <a:r>
              <a:rPr kumimoji="1" lang="ja-JP" altLang="en-US" sz="1400" dirty="0" smtClean="0">
                <a:latin typeface="HGｺﾞｼｯｸE" panose="020B0909000000000000" pitchFamily="49" charset="-128"/>
                <a:ea typeface="HGｺﾞｼｯｸE" panose="020B0909000000000000" pitchFamily="49" charset="-128"/>
              </a:rPr>
              <a:t>、以下の要件を全て満たしている必要があります</a:t>
            </a:r>
            <a:endParaRPr kumimoji="1" lang="en-US" altLang="ja-JP" sz="1400" dirty="0">
              <a:latin typeface="HGｺﾞｼｯｸE" panose="020B0909000000000000" pitchFamily="49" charset="-128"/>
              <a:ea typeface="HGｺﾞｼｯｸE" panose="020B0909000000000000" pitchFamily="49" charset="-128"/>
            </a:endParaRPr>
          </a:p>
        </p:txBody>
      </p:sp>
      <p:sp>
        <p:nvSpPr>
          <p:cNvPr id="20" name="正方形/長方形 19"/>
          <p:cNvSpPr/>
          <p:nvPr/>
        </p:nvSpPr>
        <p:spPr>
          <a:xfrm>
            <a:off x="153996" y="7566914"/>
            <a:ext cx="6557948" cy="38461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メイリオ" panose="020B0604030504040204" pitchFamily="50" charset="-128"/>
                <a:ea typeface="メイリオ" panose="020B0604030504040204" pitchFamily="50" charset="-128"/>
              </a:rPr>
              <a:t>　</a:t>
            </a:r>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提出期限</a:t>
            </a:r>
            <a:r>
              <a:rPr kumimoji="1" lang="en-US" altLang="ja-JP" dirty="0" smtClean="0">
                <a:solidFill>
                  <a:schemeClr val="tx1"/>
                </a:solidFill>
                <a:latin typeface="ＤＦ特太ゴシック体" panose="020B0509000000000000" pitchFamily="49" charset="-128"/>
                <a:ea typeface="ＤＦ特太ゴシック体" panose="020B0509000000000000" pitchFamily="49" charset="-128"/>
              </a:rPr>
              <a:t>【</a:t>
            </a:r>
            <a:r>
              <a:rPr kumimoji="1" lang="ja-JP" altLang="en-US" dirty="0" smtClean="0">
                <a:solidFill>
                  <a:schemeClr val="tx1"/>
                </a:solidFill>
                <a:latin typeface="ＤＦ特太ゴシック体" panose="020B0509000000000000" pitchFamily="49" charset="-128"/>
                <a:ea typeface="ＤＦ特太ゴシック体" panose="020B0509000000000000" pitchFamily="49" charset="-128"/>
              </a:rPr>
              <a:t>厳守</a:t>
            </a:r>
            <a:r>
              <a:rPr kumimoji="1" lang="en-US" altLang="ja-JP" dirty="0" smtClean="0">
                <a:solidFill>
                  <a:schemeClr val="tx1"/>
                </a:solidFill>
                <a:latin typeface="ＤＦ特太ゴシック体" panose="020B0509000000000000" pitchFamily="49" charset="-128"/>
                <a:ea typeface="ＤＦ特太ゴシック体" panose="020B0509000000000000" pitchFamily="49" charset="-128"/>
              </a:rPr>
              <a:t>】</a:t>
            </a:r>
            <a:endParaRPr kumimoji="1" lang="ja-JP" altLang="en-US"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9" name="テキスト ボックス 8"/>
          <p:cNvSpPr txBox="1"/>
          <p:nvPr/>
        </p:nvSpPr>
        <p:spPr>
          <a:xfrm>
            <a:off x="513576" y="8717077"/>
            <a:ext cx="5903874" cy="954107"/>
          </a:xfrm>
          <a:prstGeom prst="rect">
            <a:avLst/>
          </a:prstGeom>
          <a:solidFill>
            <a:schemeClr val="bg1"/>
          </a:solidFill>
          <a:ln>
            <a:solidFill>
              <a:schemeClr val="accent2"/>
            </a:solidFill>
          </a:ln>
        </p:spPr>
        <p:txBody>
          <a:bodyPr wrap="square" rtlCol="0">
            <a:spAutoFit/>
          </a:bodyPr>
          <a:lstStyle/>
          <a:p>
            <a:r>
              <a:rPr lang="ja-JP" altLang="ja-JP" sz="1200" b="1" u="sng" dirty="0" smtClean="0"/>
              <a:t>島根県</a:t>
            </a:r>
            <a:r>
              <a:rPr lang="ja-JP" altLang="en-US" sz="1200" b="1" u="sng" dirty="0" smtClean="0"/>
              <a:t>教育庁</a:t>
            </a:r>
            <a:r>
              <a:rPr lang="ja-JP" altLang="ja-JP" sz="1200" b="1" u="sng" dirty="0" smtClean="0"/>
              <a:t>学校企画課</a:t>
            </a:r>
            <a:r>
              <a:rPr lang="ja-JP" altLang="en-US" sz="1200" b="1" u="sng" dirty="0" smtClean="0"/>
              <a:t>（奨学のための給付金担当）</a:t>
            </a:r>
            <a:r>
              <a:rPr lang="ja-JP" altLang="ja-JP" sz="1200" b="1" u="sng" dirty="0" smtClean="0"/>
              <a:t> </a:t>
            </a:r>
            <a:endParaRPr lang="en-US" altLang="ja-JP" sz="1200" b="1" u="sng" dirty="0" smtClean="0"/>
          </a:p>
          <a:p>
            <a:r>
              <a:rPr lang="en-US" altLang="ja-JP" sz="1100" dirty="0" smtClean="0"/>
              <a:t>※</a:t>
            </a:r>
            <a:r>
              <a:rPr lang="ja-JP" altLang="en-US" sz="1100" dirty="0" smtClean="0"/>
              <a:t>申請書類の確認のために下記の番号からお電話をすることがあります</a:t>
            </a:r>
            <a:endParaRPr lang="en-US" altLang="ja-JP" sz="1100" dirty="0" smtClean="0"/>
          </a:p>
          <a:p>
            <a:r>
              <a:rPr lang="ja-JP" altLang="ja-JP" sz="1200" dirty="0" smtClean="0"/>
              <a:t> </a:t>
            </a:r>
            <a:r>
              <a:rPr lang="en-US" altLang="ja-JP" sz="1200" b="1" dirty="0"/>
              <a:t>TEL </a:t>
            </a:r>
            <a:r>
              <a:rPr lang="en-US" altLang="ja-JP" sz="1200" b="1" dirty="0" smtClean="0"/>
              <a:t>0852-22-5915/5918/5935 </a:t>
            </a:r>
            <a:r>
              <a:rPr lang="ja-JP" altLang="en-US" sz="1200" b="1" dirty="0" smtClean="0"/>
              <a:t>（</a:t>
            </a:r>
            <a:r>
              <a:rPr lang="ja-JP" altLang="ja-JP" sz="1200" b="1" dirty="0" smtClean="0"/>
              <a:t>受付時間：平日</a:t>
            </a:r>
            <a:r>
              <a:rPr lang="en-US" altLang="ja-JP" sz="1200" b="1" dirty="0" smtClean="0"/>
              <a:t>9:00</a:t>
            </a:r>
            <a:r>
              <a:rPr lang="ja-JP" altLang="ja-JP" sz="1200" b="1" dirty="0" smtClean="0"/>
              <a:t>～</a:t>
            </a:r>
            <a:r>
              <a:rPr lang="en-US" altLang="ja-JP" sz="1200" b="1" dirty="0" smtClean="0"/>
              <a:t>17:00</a:t>
            </a:r>
            <a:r>
              <a:rPr lang="ja-JP" altLang="ja-JP" sz="1200" b="1" dirty="0" smtClean="0"/>
              <a:t>）</a:t>
            </a:r>
            <a:endParaRPr kumimoji="1" lang="en-US" altLang="ja-JP" sz="1200" dirty="0"/>
          </a:p>
          <a:p>
            <a:r>
              <a:rPr kumimoji="1" lang="ja-JP" altLang="en-US" sz="1050" dirty="0" smtClean="0"/>
              <a:t>島根県ホームページ：</a:t>
            </a:r>
            <a:r>
              <a:rPr kumimoji="1" lang="en-US" altLang="ja-JP" sz="1050" dirty="0">
                <a:hlinkClick r:id="rId2"/>
              </a:rPr>
              <a:t>https://</a:t>
            </a:r>
            <a:r>
              <a:rPr kumimoji="1" lang="en-US" altLang="ja-JP" sz="1050" dirty="0" smtClean="0">
                <a:hlinkClick r:id="rId2"/>
              </a:rPr>
              <a:t>www.pref.shimane.lg.jp/gakkokikaku/syougaku.html</a:t>
            </a:r>
            <a:endParaRPr kumimoji="1" lang="en-US" altLang="ja-JP" sz="1050" dirty="0" smtClean="0"/>
          </a:p>
          <a:p>
            <a:r>
              <a:rPr kumimoji="1" lang="ja-JP" altLang="en-US" sz="1050" dirty="0" smtClean="0"/>
              <a:t>　　　　　　　　　　（右の二次元バーコードからもアクセスできます）</a:t>
            </a:r>
            <a:endParaRPr kumimoji="1" lang="ja-JP" altLang="en-US" sz="1050" dirty="0"/>
          </a:p>
        </p:txBody>
      </p:sp>
      <p:sp>
        <p:nvSpPr>
          <p:cNvPr id="7" name="テキスト ボックス 6"/>
          <p:cNvSpPr txBox="1"/>
          <p:nvPr/>
        </p:nvSpPr>
        <p:spPr>
          <a:xfrm>
            <a:off x="5126717" y="9641597"/>
            <a:ext cx="3274541" cy="276999"/>
          </a:xfrm>
          <a:prstGeom prst="rect">
            <a:avLst/>
          </a:prstGeom>
          <a:noFill/>
        </p:spPr>
        <p:txBody>
          <a:bodyPr wrap="square" rtlCol="0">
            <a:spAutoFit/>
          </a:bodyPr>
          <a:lstStyle/>
          <a:p>
            <a:r>
              <a:rPr kumimoji="1" lang="ja-JP" altLang="en-US" sz="1200" dirty="0" smtClean="0">
                <a:latin typeface="ＤＨＰ特太ゴシック体" panose="020B0500000000000000" pitchFamily="50" charset="-128"/>
                <a:ea typeface="ＤＨＰ特太ゴシック体" panose="020B0500000000000000" pitchFamily="50" charset="-128"/>
              </a:rPr>
              <a:t>裏面もご確認ください→</a:t>
            </a:r>
            <a:endParaRPr kumimoji="1" lang="ja-JP" altLang="en-US" sz="1200" dirty="0">
              <a:latin typeface="ＤＨＰ特太ゴシック体" panose="020B0500000000000000" pitchFamily="50" charset="-128"/>
              <a:ea typeface="ＤＨＰ特太ゴシック体" panose="020B0500000000000000" pitchFamily="50" charset="-128"/>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9774" y="8779823"/>
            <a:ext cx="744951" cy="744951"/>
          </a:xfrm>
          <a:prstGeom prst="rect">
            <a:avLst/>
          </a:prstGeom>
        </p:spPr>
      </p:pic>
      <p:sp>
        <p:nvSpPr>
          <p:cNvPr id="19" name="テキスト ボックス 20"/>
          <p:cNvSpPr txBox="1"/>
          <p:nvPr/>
        </p:nvSpPr>
        <p:spPr>
          <a:xfrm>
            <a:off x="164933" y="7960932"/>
            <a:ext cx="6620173" cy="707886"/>
          </a:xfrm>
          <a:prstGeom prst="rect">
            <a:avLst/>
          </a:prstGeom>
          <a:noFill/>
          <a:ln>
            <a:noFill/>
            <a:prstDash val="dash"/>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u="sng" dirty="0" smtClean="0"/>
              <a:t>　令和６年５月１７日（金）までに学校の事務室へ提出してください</a:t>
            </a:r>
            <a:endParaRPr kumimoji="1" lang="en-US" altLang="ja-JP" sz="1600" b="1" u="sng" dirty="0" smtClean="0"/>
          </a:p>
          <a:p>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提出時は（Ａ）または（Ｂ）の書類を任意の封筒に入れ、表面に「奨学のための給付金」と「生徒の名前」を記入してください。</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1573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09" y="6513733"/>
            <a:ext cx="3413780" cy="1468408"/>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24" name="図 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701" y="3506722"/>
            <a:ext cx="4124987" cy="2868771"/>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sp>
        <p:nvSpPr>
          <p:cNvPr id="4" name="タイトル 3"/>
          <p:cNvSpPr txBox="1">
            <a:spLocks noGrp="1"/>
          </p:cNvSpPr>
          <p:nvPr>
            <p:ph type="title"/>
          </p:nvPr>
        </p:nvSpPr>
        <p:spPr>
          <a:xfrm>
            <a:off x="100012" y="405032"/>
            <a:ext cx="6472237" cy="2121350"/>
          </a:xfrm>
          <a:prstGeom prst="rect">
            <a:avLst/>
          </a:prstGeom>
          <a:noFill/>
          <a:ln>
            <a:solidFill>
              <a:schemeClr val="tx1"/>
            </a:solidFill>
            <a:prstDash val="sysDash"/>
          </a:ln>
        </p:spPr>
        <p:txBody>
          <a:bodyPr wrap="square" rtlCol="0">
            <a:spAutoFit/>
          </a:bodyPr>
          <a:lstStyle/>
          <a:p>
            <a:r>
              <a:rPr kumimoji="1" lang="ja-JP" altLang="en-US" sz="1200" b="1" dirty="0" smtClean="0">
                <a:latin typeface="Yu Gothic UI Semibold" panose="020B0700000000000000" pitchFamily="50" charset="-128"/>
                <a:ea typeface="Yu Gothic UI Semibold" panose="020B0700000000000000" pitchFamily="50" charset="-128"/>
              </a:rPr>
              <a:t>○</a:t>
            </a:r>
            <a:r>
              <a:rPr kumimoji="1" lang="ja-JP" altLang="en-US" sz="1200" dirty="0" smtClean="0">
                <a:latin typeface="Yu Gothic UI Semibold" panose="020B0700000000000000" pitchFamily="50" charset="-128"/>
                <a:ea typeface="Yu Gothic UI Semibold" panose="020B0700000000000000" pitchFamily="50" charset="-128"/>
              </a:rPr>
              <a:t>令和５年度 特別徴収税額の決定・変更通知書（納税義務者用）</a:t>
            </a:r>
            <a:r>
              <a:rPr kumimoji="1" lang="ja-JP" altLang="en-US" sz="1000" dirty="0" smtClean="0">
                <a:latin typeface="Yu Gothic UI Semibold" panose="020B0700000000000000" pitchFamily="50" charset="-128"/>
                <a:ea typeface="Yu Gothic UI Semibold" panose="020B0700000000000000" pitchFamily="50" charset="-128"/>
              </a:rPr>
              <a:t>（コピー可）</a:t>
            </a:r>
            <a:endParaRPr kumimoji="1" lang="en-US" altLang="ja-JP" sz="1200" dirty="0" smtClean="0">
              <a:latin typeface="Yu Gothic UI Semibold" panose="020B0700000000000000" pitchFamily="50" charset="-128"/>
              <a:ea typeface="Yu Gothic UI Semibold" panose="020B0700000000000000" pitchFamily="50" charset="-128"/>
            </a:endParaRPr>
          </a:p>
          <a:p>
            <a:r>
              <a:rPr kumimoji="1" lang="ja-JP" altLang="en-US" sz="1050" dirty="0" smtClean="0"/>
              <a:t>　</a:t>
            </a:r>
            <a:r>
              <a:rPr kumimoji="1" lang="ja-JP" altLang="en-US" sz="900" dirty="0" smtClean="0">
                <a:latin typeface="HG丸ｺﾞｼｯｸM-PRO" panose="020F0600000000000000" pitchFamily="50" charset="-128"/>
                <a:ea typeface="HG丸ｺﾞｼｯｸM-PRO" panose="020F0600000000000000" pitchFamily="50" charset="-128"/>
              </a:rPr>
              <a:t>→会社等に雇用されている方は</a:t>
            </a:r>
            <a:r>
              <a:rPr kumimoji="1" lang="ja-JP" altLang="en-US" sz="900" u="sng" dirty="0" smtClean="0">
                <a:latin typeface="HG丸ｺﾞｼｯｸM-PRO" panose="020F0600000000000000" pitchFamily="50" charset="-128"/>
                <a:ea typeface="HG丸ｺﾞｼｯｸM-PRO" panose="020F0600000000000000" pitchFamily="50" charset="-128"/>
              </a:rPr>
              <a:t>昨年の６月頃に</a:t>
            </a:r>
            <a:r>
              <a:rPr kumimoji="1" lang="ja-JP" altLang="en-US" sz="900" dirty="0" smtClean="0">
                <a:latin typeface="HG丸ｺﾞｼｯｸM-PRO" panose="020F0600000000000000" pitchFamily="50" charset="-128"/>
                <a:ea typeface="HG丸ｺﾞｼｯｸM-PRO" panose="020F0600000000000000" pitchFamily="50" charset="-128"/>
              </a:rPr>
              <a:t>会社等を通じて配布されています。</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Yu Gothic UI Semibold" panose="020B0700000000000000" pitchFamily="50" charset="-128"/>
                <a:ea typeface="Yu Gothic UI Semibold" panose="020B0700000000000000" pitchFamily="50" charset="-128"/>
              </a:rPr>
              <a:t/>
            </a:r>
            <a:br>
              <a:rPr kumimoji="1" lang="en-US" altLang="ja-JP" sz="1200" dirty="0" smtClean="0">
                <a:latin typeface="Yu Gothic UI Semibold" panose="020B0700000000000000" pitchFamily="50" charset="-128"/>
                <a:ea typeface="Yu Gothic UI Semibold" panose="020B0700000000000000" pitchFamily="50" charset="-128"/>
              </a:rPr>
            </a:br>
            <a:r>
              <a:rPr kumimoji="1" lang="ja-JP" altLang="en-US" sz="1200" dirty="0" smtClean="0">
                <a:latin typeface="Yu Gothic UI Semibold" panose="020B0700000000000000" pitchFamily="50" charset="-128"/>
                <a:ea typeface="Yu Gothic UI Semibold" panose="020B0700000000000000" pitchFamily="50" charset="-128"/>
              </a:rPr>
              <a:t>○令和５年度 納税通知書</a:t>
            </a:r>
            <a:r>
              <a:rPr kumimoji="1" lang="ja-JP" altLang="en-US" sz="1050" dirty="0" smtClean="0">
                <a:latin typeface="Yu Gothic UI Semibold" panose="020B0700000000000000" pitchFamily="50" charset="-128"/>
                <a:ea typeface="Yu Gothic UI Semibold" panose="020B0700000000000000" pitchFamily="50" charset="-128"/>
              </a:rPr>
              <a:t>（コピー可）</a:t>
            </a:r>
            <a:endParaRPr kumimoji="1" lang="en-US" altLang="ja-JP" sz="1050" dirty="0" smtClean="0">
              <a:latin typeface="Yu Gothic UI Semibold" panose="020B0700000000000000" pitchFamily="50" charset="-128"/>
              <a:ea typeface="Yu Gothic UI Semibold" panose="020B0700000000000000" pitchFamily="50" charset="-128"/>
            </a:endParaRPr>
          </a:p>
          <a:p>
            <a:r>
              <a:rPr kumimoji="1" lang="ja-JP" altLang="en-US" sz="1100" dirty="0" smtClean="0"/>
              <a:t>　</a:t>
            </a:r>
            <a:r>
              <a:rPr kumimoji="1" lang="ja-JP" altLang="en-US" sz="900" dirty="0" smtClean="0">
                <a:latin typeface="HG丸ｺﾞｼｯｸM-PRO" panose="020F0600000000000000" pitchFamily="50" charset="-128"/>
                <a:ea typeface="HG丸ｺﾞｼｯｸM-PRO" panose="020F0600000000000000" pitchFamily="50" charset="-128"/>
              </a:rPr>
              <a:t>→自営業者等、給与所得者以外の方は</a:t>
            </a:r>
            <a:r>
              <a:rPr kumimoji="1" lang="ja-JP" altLang="en-US" sz="900" u="sng" dirty="0" smtClean="0">
                <a:latin typeface="HG丸ｺﾞｼｯｸM-PRO" panose="020F0600000000000000" pitchFamily="50" charset="-128"/>
                <a:ea typeface="HG丸ｺﾞｼｯｸM-PRO" panose="020F0600000000000000" pitchFamily="50" charset="-128"/>
              </a:rPr>
              <a:t>昨年の６月頃に</a:t>
            </a:r>
            <a:r>
              <a:rPr kumimoji="1" lang="ja-JP" altLang="en-US" sz="900" dirty="0" smtClean="0">
                <a:latin typeface="HG丸ｺﾞｼｯｸM-PRO" panose="020F0600000000000000" pitchFamily="50" charset="-128"/>
                <a:ea typeface="HG丸ｺﾞｼｯｸM-PRO" panose="020F0600000000000000" pitchFamily="50" charset="-128"/>
              </a:rPr>
              <a:t>市町村から送付されています。</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a:r>
            <a:br>
              <a:rPr kumimoji="1" lang="en-US" altLang="ja-JP" sz="1200" dirty="0" smtClean="0">
                <a:latin typeface="HG丸ｺﾞｼｯｸM-PRO" panose="020F0600000000000000" pitchFamily="50" charset="-128"/>
                <a:ea typeface="HG丸ｺﾞｼｯｸM-PRO" panose="020F0600000000000000" pitchFamily="50" charset="-128"/>
              </a:rPr>
            </a:br>
            <a:r>
              <a:rPr kumimoji="1" lang="ja-JP" altLang="en-US" sz="1200" dirty="0" smtClean="0">
                <a:latin typeface="Yu Gothic UI Semibold" panose="020B0700000000000000" pitchFamily="50" charset="-128"/>
                <a:ea typeface="Yu Gothic UI Semibold" panose="020B0700000000000000" pitchFamily="50" charset="-128"/>
              </a:rPr>
              <a:t>○令和５年度 </a:t>
            </a:r>
            <a:r>
              <a:rPr kumimoji="1" lang="ja-JP" altLang="en-US" sz="1200" dirty="0">
                <a:latin typeface="Yu Gothic UI Semibold" panose="020B0700000000000000" pitchFamily="50" charset="-128"/>
                <a:ea typeface="Yu Gothic UI Semibold" panose="020B0700000000000000" pitchFamily="50" charset="-128"/>
              </a:rPr>
              <a:t>課税証明書（コピー可）</a:t>
            </a:r>
            <a:endParaRPr kumimoji="1" lang="en-US" altLang="ja-JP" sz="1200" dirty="0">
              <a:latin typeface="Yu Gothic UI Semibold" panose="020B0700000000000000" pitchFamily="50" charset="-128"/>
              <a:ea typeface="Yu Gothic UI Semibold" panose="020B0700000000000000" pitchFamily="50" charset="-128"/>
            </a:endParaRPr>
          </a:p>
          <a:p>
            <a:r>
              <a:rPr kumimoji="1" lang="ja-JP" altLang="en-US" sz="1100" dirty="0" smtClean="0"/>
              <a:t>　</a:t>
            </a:r>
            <a:r>
              <a:rPr kumimoji="1" lang="ja-JP" altLang="en-US" sz="900" dirty="0" smtClean="0">
                <a:latin typeface="HG丸ｺﾞｼｯｸM-PRO" panose="020F0600000000000000" pitchFamily="50" charset="-128"/>
                <a:ea typeface="HG丸ｺﾞｼｯｸM-PRO" panose="020F0600000000000000" pitchFamily="50" charset="-128"/>
              </a:rPr>
              <a:t>→令和５年１月１日現在に住所地のあった市町村役場で取得できます。また、マイナンバーカード利用によりコンビニで取得できる市町村もあります。</a:t>
            </a:r>
            <a:r>
              <a:rPr kumimoji="1" lang="en-US" altLang="ja-JP" sz="400" dirty="0" smtClean="0"/>
              <a:t/>
            </a:r>
            <a:br>
              <a:rPr kumimoji="1" lang="en-US" altLang="ja-JP" sz="400" dirty="0" smtClean="0"/>
            </a:br>
            <a:r>
              <a:rPr lang="en-US" altLang="ja-JP" sz="400" dirty="0"/>
              <a:t/>
            </a:r>
            <a:br>
              <a:rPr lang="en-US" altLang="ja-JP" sz="400" dirty="0"/>
            </a:br>
            <a:endParaRPr kumimoji="1" lang="en-US" altLang="ja-JP" sz="400" dirty="0" smtClean="0"/>
          </a:p>
          <a:p>
            <a:r>
              <a:rPr kumimoji="1" lang="ja-JP" altLang="en-US" sz="1100" b="1" u="wavy" dirty="0" smtClean="0"/>
              <a:t>㊟コピーで提出される場合は、氏名・年度・所得割額の全てが確認できる状態でコピーしてください。</a:t>
            </a:r>
            <a:endParaRPr kumimoji="1" lang="en-US" altLang="ja-JP" sz="1100" b="1" u="wavy" dirty="0" smtClean="0"/>
          </a:p>
          <a:p>
            <a:r>
              <a:rPr kumimoji="1" lang="en-US" altLang="ja-JP" sz="1100" b="1" u="wavy" dirty="0" smtClean="0"/>
              <a:t/>
            </a:r>
            <a:br>
              <a:rPr kumimoji="1" lang="en-US" altLang="ja-JP" sz="1100" b="1" u="wavy" dirty="0" smtClean="0"/>
            </a:br>
            <a:r>
              <a:rPr kumimoji="1" lang="ja-JP" altLang="en-US" sz="1100" b="1" u="wavy" dirty="0" smtClean="0"/>
              <a:t>㊟源泉徴収票・所得証明書（課税額が確認できないもの）は不可</a:t>
            </a:r>
            <a:endParaRPr kumimoji="1" lang="ja-JP" altLang="en-US" sz="1100" b="1" u="wavy" dirty="0"/>
          </a:p>
        </p:txBody>
      </p:sp>
      <p:sp>
        <p:nvSpPr>
          <p:cNvPr id="5" name="テキスト ボックス 4"/>
          <p:cNvSpPr txBox="1"/>
          <p:nvPr/>
        </p:nvSpPr>
        <p:spPr>
          <a:xfrm>
            <a:off x="0" y="52173"/>
            <a:ext cx="5319712" cy="276999"/>
          </a:xfrm>
          <a:prstGeom prst="rect">
            <a:avLst/>
          </a:prstGeom>
          <a:noFill/>
        </p:spPr>
        <p:txBody>
          <a:bodyPr wrap="square" rtlCol="0">
            <a:spAutoFit/>
          </a:bodyPr>
          <a:lstStyle/>
          <a:p>
            <a:r>
              <a:rPr kumimoji="1" lang="ja-JP" altLang="en-US" sz="1200" dirty="0" smtClean="0"/>
              <a:t>☆課税証明書類としてご利用できるもの</a:t>
            </a:r>
            <a:endParaRPr kumimoji="1" lang="ja-JP" altLang="en-US" sz="1200" dirty="0"/>
          </a:p>
        </p:txBody>
      </p:sp>
      <p:sp>
        <p:nvSpPr>
          <p:cNvPr id="12" name="Rectangle 22"/>
          <p:cNvSpPr>
            <a:spLocks noChangeArrowheads="1"/>
          </p:cNvSpPr>
          <p:nvPr/>
        </p:nvSpPr>
        <p:spPr bwMode="auto">
          <a:xfrm>
            <a:off x="-13585728" y="3986929"/>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83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3" name="テキスト ボックス 42"/>
          <p:cNvSpPr txBox="1"/>
          <p:nvPr/>
        </p:nvSpPr>
        <p:spPr>
          <a:xfrm>
            <a:off x="3465513" y="3560591"/>
            <a:ext cx="2794817" cy="584269"/>
          </a:xfrm>
          <a:prstGeom prst="ellipse">
            <a:avLst/>
          </a:prstGeom>
          <a:solidFill>
            <a:schemeClr val="bg1"/>
          </a:solidFill>
          <a:ln w="19050">
            <a:solidFill>
              <a:schemeClr val="accent2"/>
            </a:solidFill>
            <a:prstDash val="solid"/>
          </a:ln>
        </p:spPr>
        <p:txBody>
          <a:bodyPr wrap="square" rtlCol="0">
            <a:spAutoFit/>
          </a:bodyPr>
          <a:lstStyle/>
          <a:p>
            <a:pPr algn="ctr"/>
            <a:r>
              <a:rPr kumimoji="1" lang="ja-JP" altLang="en-US" sz="1100" dirty="0" smtClean="0">
                <a:latin typeface="HGSｺﾞｼｯｸM" panose="020B0600000000000000" pitchFamily="50" charset="-128"/>
                <a:ea typeface="HGSｺﾞｼｯｸM" panose="020B0600000000000000" pitchFamily="50" charset="-128"/>
              </a:rPr>
              <a:t>課税証明書で確認する場合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en-US" altLang="ja-JP" sz="1000" dirty="0" smtClean="0">
                <a:latin typeface="HGSｺﾞｼｯｸM" panose="020B0600000000000000" pitchFamily="50" charset="-128"/>
                <a:ea typeface="HGSｺﾞｼｯｸM" panose="020B0600000000000000" pitchFamily="50" charset="-128"/>
              </a:rPr>
              <a:t>※</a:t>
            </a:r>
            <a:r>
              <a:rPr kumimoji="1" lang="ja-JP" altLang="en-US" sz="1000" dirty="0" smtClean="0">
                <a:latin typeface="HGSｺﾞｼｯｸM" panose="020B0600000000000000" pitchFamily="50" charset="-128"/>
                <a:ea typeface="HGSｺﾞｼｯｸM" panose="020B0600000000000000" pitchFamily="50" charset="-128"/>
              </a:rPr>
              <a:t>市町村により様式は異なる</a:t>
            </a:r>
            <a:endParaRPr kumimoji="1" lang="ja-JP" altLang="en-US" sz="1000" dirty="0">
              <a:latin typeface="HGSｺﾞｼｯｸM" panose="020B0600000000000000" pitchFamily="50" charset="-128"/>
              <a:ea typeface="HGSｺﾞｼｯｸM" panose="020B0600000000000000" pitchFamily="50" charset="-128"/>
            </a:endParaRPr>
          </a:p>
        </p:txBody>
      </p:sp>
      <p:pic>
        <p:nvPicPr>
          <p:cNvPr id="40" name="図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6487" y="8028054"/>
            <a:ext cx="4661332" cy="1669158"/>
          </a:xfrm>
          <a:prstGeom prst="rect">
            <a:avLst/>
          </a:prstGeom>
          <a:noFill/>
          <a:ln w="12700">
            <a:solidFill>
              <a:sysClr val="windowText" lastClr="000000"/>
            </a:solidFill>
          </a:ln>
          <a:extLst>
            <a:ext uri="{909E8E84-426E-40DD-AFC4-6F175D3DCCD1}">
              <a14:hiddenFill xmlns:a14="http://schemas.microsoft.com/office/drawing/2010/main">
                <a:solidFill>
                  <a:srgbClr val="FFFFFF"/>
                </a:solidFill>
              </a14:hiddenFill>
            </a:ext>
          </a:extLst>
        </p:spPr>
      </p:pic>
      <p:sp>
        <p:nvSpPr>
          <p:cNvPr id="34" name="角丸四角形 33"/>
          <p:cNvSpPr/>
          <p:nvPr/>
        </p:nvSpPr>
        <p:spPr>
          <a:xfrm>
            <a:off x="3142946" y="4239088"/>
            <a:ext cx="978642" cy="99270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角丸四角形 34"/>
          <p:cNvSpPr/>
          <p:nvPr/>
        </p:nvSpPr>
        <p:spPr>
          <a:xfrm>
            <a:off x="4824630" y="8028054"/>
            <a:ext cx="1210120" cy="107450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3730892" y="6214946"/>
            <a:ext cx="3049939" cy="1169551"/>
          </a:xfrm>
          <a:prstGeom prst="rect">
            <a:avLst/>
          </a:prstGeom>
          <a:solidFill>
            <a:schemeClr val="bg1"/>
          </a:solidFill>
          <a:ln w="28575">
            <a:solidFill>
              <a:schemeClr val="tx1"/>
            </a:solidFill>
          </a:ln>
        </p:spPr>
        <p:txBody>
          <a:bodyPr wrap="square" rtlCol="0">
            <a:spAutoFit/>
          </a:bodyPr>
          <a:lstStyle/>
          <a:p>
            <a:r>
              <a:rPr kumimoji="1" lang="en-US" altLang="ja-JP" sz="1400" dirty="0" smtClean="0">
                <a:ln w="0"/>
                <a:latin typeface="HGSｺﾞｼｯｸM" panose="020B0600000000000000" pitchFamily="50" charset="-128"/>
                <a:ea typeface="HGSｺﾞｼｯｸM" panose="020B0600000000000000" pitchFamily="50" charset="-128"/>
              </a:rPr>
              <a:t>【</a:t>
            </a:r>
            <a:r>
              <a:rPr kumimoji="1" lang="ja-JP" altLang="en-US" sz="1400" dirty="0" smtClean="0">
                <a:ln w="0"/>
                <a:latin typeface="HGSｺﾞｼｯｸM" panose="020B0600000000000000" pitchFamily="50" charset="-128"/>
                <a:ea typeface="HGSｺﾞｼｯｸM" panose="020B0600000000000000" pitchFamily="50" charset="-128"/>
              </a:rPr>
              <a:t>認定要件</a:t>
            </a:r>
            <a:r>
              <a:rPr kumimoji="1" lang="en-US" altLang="ja-JP" sz="1400" dirty="0" smtClean="0">
                <a:ln w="0"/>
                <a:latin typeface="HGSｺﾞｼｯｸM" panose="020B0600000000000000" pitchFamily="50" charset="-128"/>
                <a:ea typeface="HGSｺﾞｼｯｸM" panose="020B0600000000000000" pitchFamily="50" charset="-128"/>
              </a:rPr>
              <a:t>】</a:t>
            </a:r>
          </a:p>
          <a:p>
            <a:r>
              <a:rPr kumimoji="1" lang="ja-JP" altLang="en-US" sz="1400" b="1" dirty="0" smtClean="0">
                <a:ln w="0"/>
                <a:latin typeface="HGSｺﾞｼｯｸM" panose="020B0600000000000000" pitchFamily="50" charset="-128"/>
                <a:ea typeface="HGSｺﾞｼｯｸM" panose="020B0600000000000000" pitchFamily="50" charset="-128"/>
              </a:rPr>
              <a:t>保護者全員の市町村民税と県民税の</a:t>
            </a:r>
            <a:r>
              <a:rPr kumimoji="1" lang="ja-JP" altLang="en-US" sz="1400" b="1" u="sng" dirty="0" smtClean="0">
                <a:ln w="0"/>
                <a:latin typeface="HGSｺﾞｼｯｸM" panose="020B0600000000000000" pitchFamily="50" charset="-128"/>
                <a:ea typeface="HGSｺﾞｼｯｸM" panose="020B0600000000000000" pitchFamily="50" charset="-128"/>
              </a:rPr>
              <a:t>所得割額</a:t>
            </a:r>
            <a:r>
              <a:rPr kumimoji="1" lang="ja-JP" altLang="en-US" sz="1400" b="1" dirty="0" smtClean="0">
                <a:ln w="0"/>
                <a:latin typeface="HGSｺﾞｼｯｸM" panose="020B0600000000000000" pitchFamily="50" charset="-128"/>
                <a:ea typeface="HGSｺﾞｼｯｸM" panose="020B0600000000000000" pitchFamily="50" charset="-128"/>
              </a:rPr>
              <a:t>が両方０円（非課税）</a:t>
            </a:r>
            <a:endParaRPr kumimoji="1" lang="en-US" altLang="ja-JP" sz="1400" b="1" dirty="0" smtClean="0">
              <a:ln w="0"/>
              <a:latin typeface="HGSｺﾞｼｯｸM" panose="020B0600000000000000" pitchFamily="50" charset="-128"/>
              <a:ea typeface="HGSｺﾞｼｯｸM" panose="020B0600000000000000" pitchFamily="50" charset="-128"/>
            </a:endParaRPr>
          </a:p>
          <a:p>
            <a:endParaRPr kumimoji="1" lang="en-US" altLang="ja-JP" sz="1400" dirty="0" smtClean="0">
              <a:ln w="0"/>
              <a:latin typeface="HGSｺﾞｼｯｸM" panose="020B0600000000000000" pitchFamily="50" charset="-128"/>
              <a:ea typeface="HGSｺﾞｼｯｸM" panose="020B0600000000000000" pitchFamily="50" charset="-128"/>
            </a:endParaRPr>
          </a:p>
          <a:p>
            <a:r>
              <a:rPr kumimoji="1" lang="en-US" altLang="ja-JP" sz="1400" dirty="0" smtClean="0">
                <a:ln w="0"/>
                <a:latin typeface="HGSｺﾞｼｯｸM" panose="020B0600000000000000" pitchFamily="50" charset="-128"/>
                <a:ea typeface="HGSｺﾞｼｯｸM" panose="020B0600000000000000" pitchFamily="50" charset="-128"/>
              </a:rPr>
              <a:t>※</a:t>
            </a:r>
            <a:r>
              <a:rPr kumimoji="1" lang="ja-JP" altLang="en-US" sz="1400" u="wavy" dirty="0" smtClean="0">
                <a:ln w="0"/>
                <a:latin typeface="HGSｺﾞｼｯｸM" panose="020B0600000000000000" pitchFamily="50" charset="-128"/>
                <a:ea typeface="HGSｺﾞｼｯｸM" panose="020B0600000000000000" pitchFamily="50" charset="-128"/>
              </a:rPr>
              <a:t>均等割額は０円でなくてもよい</a:t>
            </a:r>
            <a:endParaRPr kumimoji="1" lang="ja-JP" altLang="en-US" sz="1400" u="wavy" dirty="0">
              <a:ln w="0"/>
              <a:latin typeface="HGSｺﾞｼｯｸM" panose="020B0600000000000000" pitchFamily="50" charset="-128"/>
              <a:ea typeface="HGSｺﾞｼｯｸM" panose="020B0600000000000000" pitchFamily="50" charset="-128"/>
            </a:endParaRPr>
          </a:p>
        </p:txBody>
      </p:sp>
      <p:sp>
        <p:nvSpPr>
          <p:cNvPr id="39" name="上矢印 38"/>
          <p:cNvSpPr/>
          <p:nvPr/>
        </p:nvSpPr>
        <p:spPr>
          <a:xfrm>
            <a:off x="5202209" y="7446526"/>
            <a:ext cx="699630" cy="649494"/>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55661" y="2730526"/>
            <a:ext cx="5029200" cy="276999"/>
          </a:xfrm>
          <a:prstGeom prst="rect">
            <a:avLst/>
          </a:prstGeom>
          <a:noFill/>
        </p:spPr>
        <p:txBody>
          <a:bodyPr wrap="square" rtlCol="0">
            <a:spAutoFit/>
          </a:bodyPr>
          <a:lstStyle/>
          <a:p>
            <a:r>
              <a:rPr kumimoji="1" lang="ja-JP" altLang="en-US" sz="1200" dirty="0" smtClean="0"/>
              <a:t>☆課税証明書類での確認方法</a:t>
            </a:r>
            <a:endParaRPr kumimoji="1" lang="ja-JP" altLang="en-US" sz="1200" dirty="0"/>
          </a:p>
        </p:txBody>
      </p:sp>
      <p:sp>
        <p:nvSpPr>
          <p:cNvPr id="47" name="正方形/長方形 46"/>
          <p:cNvSpPr/>
          <p:nvPr/>
        </p:nvSpPr>
        <p:spPr>
          <a:xfrm>
            <a:off x="26670" y="2998470"/>
            <a:ext cx="6755130" cy="687324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楕円 13"/>
          <p:cNvSpPr/>
          <p:nvPr/>
        </p:nvSpPr>
        <p:spPr>
          <a:xfrm>
            <a:off x="290959" y="6422761"/>
            <a:ext cx="611998" cy="35308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楕円 12"/>
          <p:cNvSpPr/>
          <p:nvPr/>
        </p:nvSpPr>
        <p:spPr>
          <a:xfrm>
            <a:off x="1280298" y="3524451"/>
            <a:ext cx="647700" cy="31706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角丸四角形吹き出し 43"/>
          <p:cNvSpPr/>
          <p:nvPr/>
        </p:nvSpPr>
        <p:spPr>
          <a:xfrm>
            <a:off x="2741379" y="2787774"/>
            <a:ext cx="1946681" cy="671513"/>
          </a:xfrm>
          <a:prstGeom prst="wedgeRoundRectCallout">
            <a:avLst>
              <a:gd name="adj1" fmla="val -102212"/>
              <a:gd name="adj2" fmla="val 72429"/>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令和５年度のものであること</a:t>
            </a:r>
            <a:endParaRPr kumimoji="1" lang="ja-JP" altLang="en-US" sz="1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5" name="角丸四角形吹き出し 44"/>
          <p:cNvSpPr/>
          <p:nvPr/>
        </p:nvSpPr>
        <p:spPr>
          <a:xfrm>
            <a:off x="286205" y="7275311"/>
            <a:ext cx="1400127" cy="646023"/>
          </a:xfrm>
          <a:prstGeom prst="wedgeRoundRectCallout">
            <a:avLst>
              <a:gd name="adj1" fmla="val -25390"/>
              <a:gd name="adj2" fmla="val -139091"/>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令和５年度のものであること</a:t>
            </a:r>
            <a:endParaRPr kumimoji="1" lang="ja-JP" altLang="en-US" sz="1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6"/>
          <a:stretch>
            <a:fillRect/>
          </a:stretch>
        </p:blipFill>
        <p:spPr>
          <a:xfrm>
            <a:off x="4365719" y="4883679"/>
            <a:ext cx="2394566" cy="1248993"/>
          </a:xfrm>
          <a:prstGeom prst="rect">
            <a:avLst/>
          </a:prstGeom>
          <a:ln w="38100">
            <a:solidFill>
              <a:srgbClr val="FF0000"/>
            </a:solidFill>
          </a:ln>
        </p:spPr>
      </p:pic>
      <p:sp>
        <p:nvSpPr>
          <p:cNvPr id="38" name="屈折矢印 37"/>
          <p:cNvSpPr/>
          <p:nvPr/>
        </p:nvSpPr>
        <p:spPr>
          <a:xfrm flipV="1">
            <a:off x="4121588" y="4320591"/>
            <a:ext cx="798209" cy="503276"/>
          </a:xfrm>
          <a:prstGeom prst="bentUpArrow">
            <a:avLst>
              <a:gd name="adj1" fmla="val 25650"/>
              <a:gd name="adj2" fmla="val 27137"/>
              <a:gd name="adj3" fmla="val 4423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100012" y="8804468"/>
            <a:ext cx="2794817" cy="822305"/>
          </a:xfrm>
          <a:prstGeom prst="ellipse">
            <a:avLst/>
          </a:prstGeom>
          <a:solidFill>
            <a:schemeClr val="bg1"/>
          </a:solidFill>
          <a:ln w="19050">
            <a:solidFill>
              <a:schemeClr val="accent2"/>
            </a:solidFill>
            <a:prstDash val="solid"/>
          </a:ln>
        </p:spPr>
        <p:txBody>
          <a:bodyPr wrap="square" rtlCol="0">
            <a:spAutoFit/>
          </a:bodyPr>
          <a:lstStyle/>
          <a:p>
            <a:pPr algn="ctr"/>
            <a:r>
              <a:rPr kumimoji="1" lang="ja-JP" altLang="en-US" sz="1100" dirty="0" smtClean="0">
                <a:latin typeface="HGSｺﾞｼｯｸM" panose="020B0600000000000000" pitchFamily="50" charset="-128"/>
                <a:ea typeface="HGSｺﾞｼｯｸM" panose="020B0600000000000000" pitchFamily="50" charset="-128"/>
              </a:rPr>
              <a:t>特別徴収税額の決定通知書で確認する場合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en-US" altLang="ja-JP" sz="1000" dirty="0" smtClean="0">
                <a:latin typeface="HGSｺﾞｼｯｸM" panose="020B0600000000000000" pitchFamily="50" charset="-128"/>
                <a:ea typeface="HGSｺﾞｼｯｸM" panose="020B0600000000000000" pitchFamily="50" charset="-128"/>
              </a:rPr>
              <a:t>※</a:t>
            </a:r>
            <a:r>
              <a:rPr kumimoji="1" lang="ja-JP" altLang="en-US" sz="1000" dirty="0" smtClean="0">
                <a:latin typeface="HGSｺﾞｼｯｸM" panose="020B0600000000000000" pitchFamily="50" charset="-128"/>
                <a:ea typeface="HGSｺﾞｼｯｸM" panose="020B0600000000000000" pitchFamily="50" charset="-128"/>
              </a:rPr>
              <a:t>市町村により様式は異なる</a:t>
            </a:r>
            <a:endParaRPr kumimoji="1" lang="ja-JP" altLang="en-US" sz="10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9823356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1765</TotalTime>
  <Words>868</Words>
  <Application>Microsoft Office PowerPoint</Application>
  <PresentationFormat>A4 210 x 297 mm</PresentationFormat>
  <Paragraphs>61</Paragraphs>
  <Slides>2</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ＤＦ特太ゴシック体</vt:lpstr>
      <vt:lpstr>ＤＨＰ特太ゴシック体</vt:lpstr>
      <vt:lpstr>HGPｺﾞｼｯｸE</vt:lpstr>
      <vt:lpstr>HGSｺﾞｼｯｸM</vt:lpstr>
      <vt:lpstr>HGｺﾞｼｯｸE</vt:lpstr>
      <vt:lpstr>HG丸ｺﾞｼｯｸM-PRO</vt:lpstr>
      <vt:lpstr>Yu Gothic UI Semibold</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○令和５年度 特別徴収税額の決定・変更通知書（納税義務者用）（コピー可） 　→会社等に雇用されている方は昨年の６月頃に会社等を通じて配布されています。  ○令和５年度 納税通知書（コピー可） 　→自営業者等、給与所得者以外の方は昨年の６月頃に市町村から送付されています。  ○令和５年度 課税証明書（コピー可） 　→令和５年１月１日現在に住所地のあった市町村役場で取得できます。また、マイナンバーカード利用によりコンビニで取得できる市町村もあります。   ㊟コピーで提出される場合は、氏名・年度・所得割額の全てが確認できる状態でコピーしてください。  ㊟源泉徴収票・所得証明書（課税額が確認できないもの）は不可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竹下　都佳沙</dc:creator>
  <cp:lastModifiedBy>小村　直人</cp:lastModifiedBy>
  <cp:revision>239</cp:revision>
  <cp:lastPrinted>2021-04-20T05:18:59Z</cp:lastPrinted>
  <dcterms:created xsi:type="dcterms:W3CDTF">2020-05-27T02:11:20Z</dcterms:created>
  <dcterms:modified xsi:type="dcterms:W3CDTF">2024-04-15T00:46:53Z</dcterms:modified>
</cp:coreProperties>
</file>